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Merriweather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regular.fntdata"/><Relationship Id="rId11" Type="http://schemas.openxmlformats.org/officeDocument/2006/relationships/slide" Target="slides/slide6.xml"/><Relationship Id="rId22" Type="http://schemas.openxmlformats.org/officeDocument/2006/relationships/font" Target="fonts/Merriweather-italic.fntdata"/><Relationship Id="rId10" Type="http://schemas.openxmlformats.org/officeDocument/2006/relationships/slide" Target="slides/slide5.xml"/><Relationship Id="rId21" Type="http://schemas.openxmlformats.org/officeDocument/2006/relationships/font" Target="fonts/Merriweather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Merriweather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7280389ea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7280389ea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57280389ea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57280389ea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7280389ea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7280389ea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7280389ea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7280389ea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7280389ea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7280389ea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7280389ea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7280389ea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7280389ea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7280389ea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7280389ea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7280389ea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Prefer documentary style shooting and editing to tell patient stories. </a:t>
            </a:r>
            <a:endParaRPr sz="14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Social media, digital media (for web and blog), and creative media are all separate. </a:t>
            </a:r>
            <a:endParaRPr sz="14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Rather than promote a physician, team, or service, Ochsner shares patient stories. This approach uses empathy and personal connections to promote the networks services and facilities.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7280389ea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7280389ea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Educator Externship </a:t>
            </a:r>
            <a:endParaRPr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 OCHSNER’S MARKETING DIVISION</a:t>
            </a:r>
            <a:endParaRPr/>
          </a:p>
        </p:txBody>
      </p:sp>
      <p:pic>
        <p:nvPicPr>
          <p:cNvPr id="66" name="Google Shape;66;p13"/>
          <p:cNvPicPr preferRelativeResize="0"/>
          <p:nvPr/>
        </p:nvPicPr>
        <p:blipFill rotWithShape="1">
          <a:blip r:embed="rId3">
            <a:alphaModFix/>
          </a:blip>
          <a:srcRect b="20886" l="0" r="0" t="0"/>
          <a:stretch/>
        </p:blipFill>
        <p:spPr>
          <a:xfrm>
            <a:off x="4660325" y="3386627"/>
            <a:ext cx="4286250" cy="155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Skill Building</a:t>
            </a:r>
            <a:endParaRPr/>
          </a:p>
        </p:txBody>
      </p:sp>
      <p:sp>
        <p:nvSpPr>
          <p:cNvPr id="138" name="Google Shape;138;p22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TECHNICAL SKILLS</a:t>
            </a:r>
            <a:endParaRPr b="1"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While the marketing division is growing, it is important to have the skills to execute all parts of content creation including:</a:t>
            </a:r>
            <a:endParaRPr sz="1400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Having a vision and pre-production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Production 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Post-Production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Publication</a:t>
            </a:r>
            <a:endParaRPr sz="1400"/>
          </a:p>
        </p:txBody>
      </p:sp>
      <p:sp>
        <p:nvSpPr>
          <p:cNvPr id="139" name="Google Shape;139;p22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SOFT</a:t>
            </a:r>
            <a:r>
              <a:rPr b="1" lang="en" sz="1400"/>
              <a:t> SKILLS</a:t>
            </a:r>
            <a:endParaRPr b="1"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Are more valuable than technical skills.</a:t>
            </a:r>
            <a:endParaRPr sz="1400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Work with different audiences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Build relationships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Time management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Accountability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Communication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Being polite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Flexibility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 willingness to learn</a:t>
            </a:r>
            <a:endParaRPr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Ochsner’s network of hospitals </a:t>
            </a:r>
            <a:r>
              <a:rPr lang="en" sz="1400"/>
              <a:t>consists</a:t>
            </a:r>
            <a:r>
              <a:rPr lang="en" sz="1400"/>
              <a:t> of </a:t>
            </a:r>
            <a:r>
              <a:rPr b="1" lang="en" sz="1400"/>
              <a:t>40 owned, managed and affiliated hospitals and speciality </a:t>
            </a:r>
            <a:r>
              <a:rPr b="1" lang="en" sz="1400"/>
              <a:t>hospitals </a:t>
            </a:r>
            <a:r>
              <a:rPr lang="en" sz="1400"/>
              <a:t>and more than </a:t>
            </a:r>
            <a:r>
              <a:rPr b="1" lang="en" sz="1400"/>
              <a:t>100 health care centers and urgent care centers</a:t>
            </a:r>
            <a:r>
              <a:rPr b="1" lang="en" sz="1400"/>
              <a:t> </a:t>
            </a:r>
            <a:r>
              <a:rPr lang="en" sz="1400"/>
              <a:t>across the region. 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/>
              <a:t>The President and CEO view the organization and the brand identity as one.</a:t>
            </a:r>
            <a:endParaRPr sz="1400"/>
          </a:p>
        </p:txBody>
      </p:sp>
      <p:sp>
        <p:nvSpPr>
          <p:cNvPr id="72" name="Google Shape;72;p14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</a:t>
            </a:r>
            <a:endParaRPr/>
          </a:p>
        </p:txBody>
      </p:sp>
      <p:sp>
        <p:nvSpPr>
          <p:cNvPr id="73" name="Google Shape;73;p14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Louisiana’s largest non-profit, academic, healthcare system.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Marketing &amp; Communication</a:t>
            </a:r>
            <a:endParaRPr/>
          </a:p>
        </p:txBody>
      </p:sp>
      <p:sp>
        <p:nvSpPr>
          <p:cNvPr id="79" name="Google Shape;79;p15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The Marketing &amp; Communication Division is in the process of  being restructured to meet the organization’s needs. 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Who is marketing and communication?</a:t>
            </a:r>
            <a:endParaRPr sz="1400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Ochsner brand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Marketing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Digital content and creative media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Internal communication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Public relations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Retail</a:t>
            </a:r>
            <a:endParaRPr sz="1400"/>
          </a:p>
        </p:txBody>
      </p:sp>
      <p:sp>
        <p:nvSpPr>
          <p:cNvPr id="80" name="Google Shape;80;p15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Division at Ochsner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Takeaways + Insights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Client Focused</a:t>
            </a:r>
            <a:endParaRPr/>
          </a:p>
        </p:txBody>
      </p:sp>
      <p:sp>
        <p:nvSpPr>
          <p:cNvPr id="91" name="Google Shape;91;p17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the Marketing &amp; Communication Division serves</a:t>
            </a:r>
            <a:endParaRPr/>
          </a:p>
        </p:txBody>
      </p:sp>
      <p:sp>
        <p:nvSpPr>
          <p:cNvPr id="92" name="Google Shape;92;p17"/>
          <p:cNvSpPr txBox="1"/>
          <p:nvPr>
            <p:ph idx="2" type="body"/>
          </p:nvPr>
        </p:nvSpPr>
        <p:spPr>
          <a:xfrm>
            <a:off x="4879025" y="500925"/>
            <a:ext cx="3954000" cy="84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 division is similar to an agency, but internal service lines are treated like clients</a:t>
            </a:r>
            <a:endParaRPr/>
          </a:p>
        </p:txBody>
      </p:sp>
      <p:sp>
        <p:nvSpPr>
          <p:cNvPr id="93" name="Google Shape;93;p17"/>
          <p:cNvSpPr/>
          <p:nvPr/>
        </p:nvSpPr>
        <p:spPr>
          <a:xfrm>
            <a:off x="4879025" y="1242675"/>
            <a:ext cx="1131000" cy="113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PRIMARY CARE</a:t>
            </a:r>
            <a:endParaRPr b="1"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" name="Google Shape;94;p17"/>
          <p:cNvSpPr/>
          <p:nvPr/>
        </p:nvSpPr>
        <p:spPr>
          <a:xfrm>
            <a:off x="6290525" y="1242675"/>
            <a:ext cx="1131000" cy="113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WOMEN SERVICES</a:t>
            </a:r>
            <a:endParaRPr b="1"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" name="Google Shape;95;p17"/>
          <p:cNvSpPr/>
          <p:nvPr/>
        </p:nvSpPr>
        <p:spPr>
          <a:xfrm>
            <a:off x="7702025" y="1242675"/>
            <a:ext cx="1131000" cy="113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WOMEN SERVICES</a:t>
            </a:r>
            <a:endParaRPr b="1"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" name="Google Shape;96;p17"/>
          <p:cNvSpPr/>
          <p:nvPr/>
        </p:nvSpPr>
        <p:spPr>
          <a:xfrm>
            <a:off x="4879025" y="2524575"/>
            <a:ext cx="1131000" cy="113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HEART &amp; VASCULAR</a:t>
            </a:r>
            <a:endParaRPr b="1" sz="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" name="Google Shape;97;p17"/>
          <p:cNvSpPr/>
          <p:nvPr/>
        </p:nvSpPr>
        <p:spPr>
          <a:xfrm>
            <a:off x="6290525" y="2524575"/>
            <a:ext cx="1131000" cy="113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CANCER SERVICES</a:t>
            </a:r>
            <a:endParaRPr b="1"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" name="Google Shape;98;p17"/>
          <p:cNvSpPr/>
          <p:nvPr/>
        </p:nvSpPr>
        <p:spPr>
          <a:xfrm>
            <a:off x="7702025" y="2524575"/>
            <a:ext cx="1131000" cy="113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DIGESTIVE DISORDERS</a:t>
            </a:r>
            <a:endParaRPr b="1" sz="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" name="Google Shape;99;p17"/>
          <p:cNvSpPr/>
          <p:nvPr/>
        </p:nvSpPr>
        <p:spPr>
          <a:xfrm>
            <a:off x="4879025" y="3806475"/>
            <a:ext cx="1131000" cy="113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PEDIATR-</a:t>
            </a:r>
            <a:endParaRPr b="1"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ICS</a:t>
            </a:r>
            <a:endParaRPr b="1"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" name="Google Shape;100;p17"/>
          <p:cNvSpPr/>
          <p:nvPr/>
        </p:nvSpPr>
        <p:spPr>
          <a:xfrm>
            <a:off x="6290525" y="3806475"/>
            <a:ext cx="1131000" cy="113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SPORTS MEDICINE</a:t>
            </a:r>
            <a:endParaRPr b="1"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" name="Google Shape;101;p17"/>
          <p:cNvSpPr/>
          <p:nvPr/>
        </p:nvSpPr>
        <p:spPr>
          <a:xfrm>
            <a:off x="7702025" y="3806475"/>
            <a:ext cx="1131000" cy="113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NEURO-</a:t>
            </a:r>
            <a:endParaRPr b="1"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SCIENCES</a:t>
            </a:r>
            <a:endParaRPr b="1"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Driven</a:t>
            </a:r>
            <a:endParaRPr/>
          </a:p>
        </p:txBody>
      </p:sp>
      <p:sp>
        <p:nvSpPr>
          <p:cNvPr id="107" name="Google Shape;107;p18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influences creative.</a:t>
            </a:r>
            <a:endParaRPr/>
          </a:p>
        </p:txBody>
      </p:sp>
      <p:sp>
        <p:nvSpPr>
          <p:cNvPr id="108" name="Google Shape;108;p18"/>
          <p:cNvSpPr txBox="1"/>
          <p:nvPr>
            <p:ph idx="2" type="body"/>
          </p:nvPr>
        </p:nvSpPr>
        <p:spPr>
          <a:xfrm>
            <a:off x="4879025" y="500925"/>
            <a:ext cx="3954000" cy="383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Client requests a campaign</a:t>
            </a:r>
            <a:endParaRPr/>
          </a:p>
        </p:txBody>
      </p:sp>
      <p:sp>
        <p:nvSpPr>
          <p:cNvPr id="109" name="Google Shape;109;p18"/>
          <p:cNvSpPr txBox="1"/>
          <p:nvPr>
            <p:ph idx="2" type="body"/>
          </p:nvPr>
        </p:nvSpPr>
        <p:spPr>
          <a:xfrm>
            <a:off x="4879025" y="994850"/>
            <a:ext cx="39540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MARKETING &amp; COMMUNICATION DIVISION</a:t>
            </a:r>
            <a:endParaRPr/>
          </a:p>
        </p:txBody>
      </p:sp>
      <p:sp>
        <p:nvSpPr>
          <p:cNvPr id="110" name="Google Shape;110;p18"/>
          <p:cNvSpPr txBox="1"/>
          <p:nvPr>
            <p:ph idx="2" type="body"/>
          </p:nvPr>
        </p:nvSpPr>
        <p:spPr>
          <a:xfrm>
            <a:off x="4879025" y="1488775"/>
            <a:ext cx="3954000" cy="383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Identifies the demographics of the target audience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1" name="Google Shape;111;p18"/>
          <p:cNvSpPr txBox="1"/>
          <p:nvPr>
            <p:ph idx="2" type="body"/>
          </p:nvPr>
        </p:nvSpPr>
        <p:spPr>
          <a:xfrm>
            <a:off x="4879025" y="1982700"/>
            <a:ext cx="3954000" cy="3837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Determines where to find those people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2" name="Google Shape;112;p18"/>
          <p:cNvSpPr txBox="1"/>
          <p:nvPr>
            <p:ph idx="2" type="body"/>
          </p:nvPr>
        </p:nvSpPr>
        <p:spPr>
          <a:xfrm>
            <a:off x="4879025" y="2476625"/>
            <a:ext cx="3954000" cy="3837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Develop a </a:t>
            </a:r>
            <a:r>
              <a:rPr lang="en">
                <a:solidFill>
                  <a:srgbClr val="000000"/>
                </a:solidFill>
              </a:rPr>
              <a:t>strategy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3" name="Google Shape;113;p18"/>
          <p:cNvSpPr txBox="1"/>
          <p:nvPr>
            <p:ph idx="2" type="body"/>
          </p:nvPr>
        </p:nvSpPr>
        <p:spPr>
          <a:xfrm>
            <a:off x="4879025" y="2970550"/>
            <a:ext cx="3954000" cy="3837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</a:rPr>
              <a:t>Content creation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4" name="Google Shape;114;p18"/>
          <p:cNvSpPr txBox="1"/>
          <p:nvPr>
            <p:ph idx="2" type="body"/>
          </p:nvPr>
        </p:nvSpPr>
        <p:spPr>
          <a:xfrm>
            <a:off x="4879025" y="3464475"/>
            <a:ext cx="3954000" cy="3837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</a:rPr>
              <a:t>Campaign optimization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>
            <p:ph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24,000</a:t>
            </a:r>
            <a:r>
              <a:rPr lang="en" sz="1800"/>
              <a:t> different ads created</a:t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" sz="2400"/>
              <a:t>50,000 </a:t>
            </a:r>
            <a:r>
              <a:rPr lang="en" sz="1800"/>
              <a:t>different keywords purchased</a:t>
            </a:r>
            <a:endParaRPr sz="1800"/>
          </a:p>
        </p:txBody>
      </p:sp>
      <p:sp>
        <p:nvSpPr>
          <p:cNvPr id="120" name="Google Shape;120;p19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For a single 2 month campaign for one client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Storytelling</a:t>
            </a:r>
            <a:endParaRPr/>
          </a:p>
        </p:txBody>
      </p:sp>
      <p:sp>
        <p:nvSpPr>
          <p:cNvPr id="126" name="Google Shape;126;p20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Ochsner’s approach to content</a:t>
            </a:r>
            <a:endParaRPr/>
          </a:p>
        </p:txBody>
      </p:sp>
      <p:pic>
        <p:nvPicPr>
          <p:cNvPr id="127" name="Google Shape;127;p20"/>
          <p:cNvPicPr preferRelativeResize="0"/>
          <p:nvPr/>
        </p:nvPicPr>
        <p:blipFill rotWithShape="1">
          <a:blip r:embed="rId3">
            <a:alphaModFix/>
          </a:blip>
          <a:srcRect b="0" l="0" r="2229" t="0"/>
          <a:stretch/>
        </p:blipFill>
        <p:spPr>
          <a:xfrm>
            <a:off x="4741275" y="152400"/>
            <a:ext cx="4295375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Curriculum Development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